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7" r:id="rId8"/>
    <p:sldId id="1819" r:id="rId9"/>
    <p:sldId id="1838" r:id="rId10"/>
    <p:sldId id="1835" r:id="rId11"/>
    <p:sldId id="1830" r:id="rId12"/>
    <p:sldId id="1839" r:id="rId13"/>
    <p:sldId id="1841" r:id="rId14"/>
    <p:sldId id="1840" r:id="rId15"/>
    <p:sldId id="1842" r:id="rId16"/>
    <p:sldId id="1831" r:id="rId17"/>
    <p:sldId id="1832" r:id="rId18"/>
    <p:sldId id="1844" r:id="rId19"/>
    <p:sldId id="1845" r:id="rId20"/>
    <p:sldId id="1843" r:id="rId21"/>
    <p:sldId id="1846" r:id="rId22"/>
    <p:sldId id="1847" r:id="rId23"/>
    <p:sldId id="1848" r:id="rId24"/>
    <p:sldId id="1849" r:id="rId25"/>
    <p:sldId id="1850" r:id="rId26"/>
    <p:sldId id="1851" r:id="rId27"/>
    <p:sldId id="1852" r:id="rId28"/>
    <p:sldId id="1853" r:id="rId29"/>
    <p:sldId id="1854"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angqing/caffe/wiki/Convolution-in-Caffe:-a-memo"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卷积优化</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Im2Col</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396277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17487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385780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395822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算法流程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a:xfrm>
            <a:off x="623635" y="1340768"/>
            <a:ext cx="10963473" cy="4608512"/>
          </a:xfrm>
        </p:spPr>
        <p:txBody>
          <a:bodyPr/>
          <a:lstStyle/>
          <a:p>
            <a:pPr marL="0" indent="0" eaLnBrk="1" latinLnBrk="1" hangingPunct="1">
              <a:lnSpc>
                <a:spcPct val="150000"/>
              </a:lnSpc>
              <a:buNone/>
            </a:pPr>
            <a:r>
              <a:rPr lang="en-US" altLang="zh-CN" b="1" dirty="0">
                <a:latin typeface="Gill Sans MT" panose="020B0502020104020203" pitchFamily="34" charset="0"/>
              </a:rPr>
              <a:t>Im2col </a:t>
            </a:r>
            <a:r>
              <a:rPr lang="zh-CN" altLang="en-US" b="1" dirty="0">
                <a:latin typeface="Gill Sans MT" panose="020B0502020104020203" pitchFamily="34" charset="0"/>
              </a:rPr>
              <a:t>算法计算卷积的过程，具体过程如下（简单起见忽略 </a:t>
            </a:r>
            <a:r>
              <a:rPr lang="en-US" altLang="zh-CN" b="1" dirty="0">
                <a:latin typeface="Gill Sans MT" panose="020B0502020104020203" pitchFamily="34" charset="0"/>
              </a:rPr>
              <a:t>Padding </a:t>
            </a:r>
            <a:r>
              <a:rPr lang="zh-CN" altLang="en-US" b="1" dirty="0">
                <a:latin typeface="Gill Sans MT" panose="020B0502020104020203" pitchFamily="34" charset="0"/>
              </a:rPr>
              <a:t>的情况，即认为 </a:t>
            </a:r>
            <a:r>
              <a:rPr lang="en-US" altLang="zh-CN" b="1" dirty="0">
                <a:latin typeface="Gill Sans MT" panose="020B0502020104020203" pitchFamily="34" charset="0"/>
              </a:rPr>
              <a:t>OH=IH,OW=IW</a:t>
            </a:r>
            <a:r>
              <a:rPr lang="zh-CN" altLang="en-US" b="1" dirty="0">
                <a:latin typeface="Gill Sans MT" panose="020B0502020104020203" pitchFamily="34" charset="0"/>
              </a:rPr>
              <a:t>）：</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将输入由 </a:t>
            </a:r>
            <a:r>
              <a:rPr lang="en-US" altLang="zh-CN" dirty="0">
                <a:latin typeface="Gill Sans MT" panose="020B0502020104020203" pitchFamily="34" charset="0"/>
              </a:rPr>
              <a:t>N×IH×IW×IC </a:t>
            </a:r>
            <a:r>
              <a:rPr lang="zh-CN" altLang="en-US" dirty="0">
                <a:latin typeface="Gill Sans MT" panose="020B0502020104020203" pitchFamily="34" charset="0"/>
              </a:rPr>
              <a:t>根据卷积计算特性展开成 </a:t>
            </a:r>
            <a:r>
              <a:rPr lang="en-US" altLang="zh-CN" dirty="0">
                <a:latin typeface="Gill Sans MT" panose="020B0502020104020203" pitchFamily="34" charset="0"/>
              </a:rPr>
              <a:t>(OH×OW)×(N×KH×KW×IC) </a:t>
            </a:r>
            <a:r>
              <a:rPr lang="zh-CN" altLang="en-US" dirty="0">
                <a:latin typeface="Gill Sans MT" panose="020B0502020104020203" pitchFamily="34" charset="0"/>
              </a:rPr>
              <a:t>形状二维矩阵。显然，转换后使用的内存空间相比原始输入多约 </a:t>
            </a:r>
            <a:r>
              <a:rPr lang="en-US" altLang="zh-CN" dirty="0">
                <a:latin typeface="Gill Sans MT" panose="020B0502020104020203" pitchFamily="34" charset="0"/>
              </a:rPr>
              <a:t>KH∗KW−1 </a:t>
            </a:r>
            <a:r>
              <a:rPr lang="zh-CN" altLang="en-US" dirty="0">
                <a:latin typeface="Gill Sans MT" panose="020B0502020104020203" pitchFamily="34" charset="0"/>
              </a:rPr>
              <a:t>倍；</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权重形状一般为 </a:t>
            </a:r>
            <a:r>
              <a:rPr lang="en-US" altLang="zh-CN" dirty="0">
                <a:latin typeface="Gill Sans MT" panose="020B0502020104020203" pitchFamily="34" charset="0"/>
              </a:rPr>
              <a:t>OC×KH×KW×IC </a:t>
            </a:r>
            <a:r>
              <a:rPr lang="zh-CN" altLang="en-US" dirty="0">
                <a:latin typeface="Gill Sans MT" panose="020B0502020104020203" pitchFamily="34" charset="0"/>
              </a:rPr>
              <a:t>四维张量，可以将其直接作为形状为 </a:t>
            </a:r>
            <a:r>
              <a:rPr lang="en-US" altLang="zh-CN" dirty="0">
                <a:latin typeface="Gill Sans MT" panose="020B0502020104020203" pitchFamily="34" charset="0"/>
              </a:rPr>
              <a:t>(OC)×(KH×KW×IC) </a:t>
            </a:r>
            <a:r>
              <a:rPr lang="zh-CN" altLang="en-US" dirty="0">
                <a:latin typeface="Gill Sans MT" panose="020B0502020104020203" pitchFamily="34" charset="0"/>
              </a:rPr>
              <a:t>的二维矩阵处理；</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对于准备好的两个二维矩阵，将 </a:t>
            </a:r>
            <a:r>
              <a:rPr lang="en-US" altLang="zh-CN" dirty="0">
                <a:latin typeface="Gill Sans MT" panose="020B0502020104020203" pitchFamily="34" charset="0"/>
              </a:rPr>
              <a:t>(KH×KW×IC) </a:t>
            </a:r>
            <a:r>
              <a:rPr lang="zh-CN" altLang="en-US" dirty="0">
                <a:latin typeface="Gill Sans MT" panose="020B0502020104020203" pitchFamily="34" charset="0"/>
              </a:rPr>
              <a:t>作为累加求和的维度，运行矩阵乘可以得到输出矩阵 </a:t>
            </a:r>
            <a:r>
              <a:rPr lang="en-US" altLang="zh-CN" dirty="0">
                <a:latin typeface="Gill Sans MT" panose="020B0502020104020203" pitchFamily="34" charset="0"/>
              </a:rPr>
              <a:t>(OH×OW)×(OC)</a:t>
            </a:r>
            <a:r>
              <a:rPr lang="zh-CN" altLang="en-US" dirty="0">
                <a:latin typeface="Gill Sans MT" panose="020B0502020104020203" pitchFamily="34" charset="0"/>
              </a:rPr>
              <a:t>；</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将输出矩阵 </a:t>
            </a:r>
            <a:r>
              <a:rPr lang="en-US" altLang="zh-CN" dirty="0">
                <a:latin typeface="Gill Sans MT" panose="020B0502020104020203" pitchFamily="34" charset="0"/>
              </a:rPr>
              <a:t>(OH×OW)×(OC) </a:t>
            </a:r>
            <a:r>
              <a:rPr lang="zh-CN" altLang="en-US" dirty="0">
                <a:latin typeface="Gill Sans MT" panose="020B0502020104020203" pitchFamily="34" charset="0"/>
              </a:rPr>
              <a:t>在内存布局视角即为预期的输出张量 </a:t>
            </a:r>
            <a:r>
              <a:rPr lang="en-US" altLang="zh-CN" dirty="0">
                <a:latin typeface="Gill Sans MT" panose="020B0502020104020203" pitchFamily="34" charset="0"/>
              </a:rPr>
              <a:t>N×OH×OW×OC</a:t>
            </a:r>
            <a:r>
              <a:rPr lang="zh-CN" altLang="en-US" dirty="0">
                <a:latin typeface="Gill Sans MT" panose="020B0502020104020203" pitchFamily="34" charset="0"/>
              </a:rPr>
              <a:t>，或者使用 </a:t>
            </a:r>
            <a:r>
              <a:rPr lang="en-US" altLang="zh-CN" dirty="0">
                <a:latin typeface="Gill Sans MT" panose="020B0502020104020203" pitchFamily="34" charset="0"/>
              </a:rPr>
              <a:t>Col2Im</a:t>
            </a:r>
            <a:r>
              <a:rPr lang="zh-CN" altLang="en-US" dirty="0">
                <a:latin typeface="Gill Sans MT" panose="020B0502020104020203" pitchFamily="34" charset="0"/>
              </a:rPr>
              <a:t> 算法变为下一个算子输入 </a:t>
            </a:r>
            <a:r>
              <a:rPr lang="en-US" altLang="zh-CN" dirty="0">
                <a:latin typeface="Gill Sans MT" panose="020B0502020104020203" pitchFamily="34" charset="0"/>
              </a:rPr>
              <a:t>N×OH×OW×OC</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04276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总结</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计算卷积使用 </a:t>
            </a:r>
            <a:r>
              <a:rPr lang="en-US" altLang="zh-CN" dirty="0">
                <a:latin typeface="Gill Sans MT" panose="020B0502020104020203" pitchFamily="34" charset="0"/>
                <a:cs typeface="Futura Medium" panose="020B0602020204020303" pitchFamily="34" charset="-79"/>
              </a:rPr>
              <a:t>GEMM </a:t>
            </a:r>
            <a:r>
              <a:rPr lang="zh-CN" altLang="en-US" dirty="0">
                <a:latin typeface="Gill Sans MT" panose="020B0502020104020203" pitchFamily="34" charset="0"/>
                <a:cs typeface="Futura Medium" panose="020B0602020204020303" pitchFamily="34" charset="-79"/>
              </a:rPr>
              <a:t>的代价是额外的内存开销。使用 </a:t>
            </a: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将三维张量展开成二维矩阵时，原本可以复用的数据平坦地分布到矩阵中，将输入数据复制了 </a:t>
            </a:r>
            <a:r>
              <a:rPr lang="en-US" altLang="zh-CN" dirty="0">
                <a:latin typeface="Gill Sans MT" panose="020B0502020104020203" pitchFamily="34" charset="0"/>
                <a:cs typeface="Futura Medium" panose="020B0602020204020303" pitchFamily="34" charset="-79"/>
              </a:rPr>
              <a:t>KH∗KW−1 </a:t>
            </a:r>
            <a:r>
              <a:rPr lang="zh-CN" altLang="en-US" dirty="0">
                <a:latin typeface="Gill Sans MT" panose="020B0502020104020203" pitchFamily="34" charset="0"/>
                <a:cs typeface="Futura Medium" panose="020B0602020204020303" pitchFamily="34" charset="-79"/>
              </a:rPr>
              <a:t>份。</a:t>
            </a:r>
            <a:endParaRPr lang="en-US" altLang="zh-CN" dirty="0">
              <a:latin typeface="Gill Sans MT" panose="020B0502020104020203" pitchFamily="34" charset="0"/>
              <a:cs typeface="Futura Medium" panose="020B0602020204020303" pitchFamily="34" charset="-79"/>
            </a:endParaRPr>
          </a:p>
          <a:p>
            <a:pPr>
              <a:lnSpc>
                <a:spcPct val="150000"/>
              </a:lnSpc>
            </a:pPr>
            <a:r>
              <a:rPr lang="zh-CN" altLang="en-US" dirty="0">
                <a:latin typeface="Gill Sans MT" panose="020B0502020104020203" pitchFamily="34" charset="0"/>
                <a:cs typeface="Futura Medium" panose="020B0602020204020303" pitchFamily="34" charset="-79"/>
              </a:rPr>
              <a:t>转化成矩阵后，可以在连续内存和缓存上操作，而且有很多库提供了高效的实现方法（</a:t>
            </a:r>
            <a:r>
              <a:rPr lang="en-US" altLang="zh-CN" dirty="0">
                <a:latin typeface="Gill Sans MT" panose="020B0502020104020203" pitchFamily="34" charset="0"/>
                <a:cs typeface="Futura Medium" panose="020B0602020204020303" pitchFamily="34" charset="-79"/>
              </a:rPr>
              <a:t>BLAS</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MKL</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Numpy</a:t>
            </a:r>
            <a:r>
              <a:rPr lang="zh-CN" altLang="en-US" dirty="0">
                <a:latin typeface="Gill Sans MT" panose="020B0502020104020203" pitchFamily="34" charset="0"/>
                <a:cs typeface="Futura Medium" panose="020B0602020204020303" pitchFamily="34" charset="-79"/>
              </a:rPr>
              <a:t> 内部基于 </a:t>
            </a:r>
            <a:r>
              <a:rPr lang="en-US" altLang="zh-CN" dirty="0">
                <a:latin typeface="Gill Sans MT" panose="020B0502020104020203" pitchFamily="34" charset="0"/>
                <a:cs typeface="Futura Medium" panose="020B0602020204020303" pitchFamily="34" charset="-79"/>
              </a:rPr>
              <a:t>MKL</a:t>
            </a:r>
            <a:r>
              <a:rPr lang="zh-CN" altLang="en-US" dirty="0">
                <a:latin typeface="Gill Sans MT" panose="020B0502020104020203" pitchFamily="34" charset="0"/>
                <a:cs typeface="Futura Medium" panose="020B0602020204020303" pitchFamily="34" charset="-79"/>
              </a:rPr>
              <a:t> 实现运算的加速。 </a:t>
            </a:r>
            <a:endParaRPr lang="en-US" altLang="zh-CN" dirty="0">
              <a:latin typeface="Gill Sans MT" panose="020B0502020104020203" pitchFamily="34" charset="0"/>
              <a:cs typeface="Futura Medium" panose="020B0602020204020303" pitchFamily="34" charset="-79"/>
            </a:endParaRPr>
          </a:p>
          <a:p>
            <a:pPr>
              <a:lnSpc>
                <a:spcPct val="150000"/>
              </a:lnSpc>
            </a:pPr>
            <a:endParaRPr lang="en-US" altLang="zh-CN" b="1" dirty="0">
              <a:latin typeface="Gill Sans MT" panose="020B0502020104020203" pitchFamily="34" charset="0"/>
              <a:cs typeface="Futura Medium" panose="020B0602020204020303" pitchFamily="34" charset="-79"/>
            </a:endParaRPr>
          </a:p>
          <a:p>
            <a:pPr>
              <a:lnSpc>
                <a:spcPct val="150000"/>
              </a:lnSpc>
            </a:pPr>
            <a:r>
              <a:rPr lang="zh-CN" altLang="en-US" b="1" dirty="0">
                <a:latin typeface="Gill Sans MT" panose="020B0502020104020203" pitchFamily="34" charset="0"/>
                <a:cs typeface="Futura Medium" panose="020B0602020204020303" pitchFamily="34" charset="-79"/>
              </a:rPr>
              <a:t>在实际实现时，离线转换模块实现的时候可以预先对权重数据执行 </a:t>
            </a:r>
            <a:r>
              <a:rPr lang="en-US" altLang="zh-CN" b="1" dirty="0">
                <a:latin typeface="Gill Sans MT" panose="020B0502020104020203" pitchFamily="34" charset="0"/>
                <a:cs typeface="Futura Medium" panose="020B0602020204020303" pitchFamily="34" charset="-79"/>
              </a:rPr>
              <a:t>Im2col </a:t>
            </a:r>
            <a:r>
              <a:rPr lang="zh-CN" altLang="en-US" b="1" dirty="0">
                <a:latin typeface="Gill Sans MT" panose="020B0502020104020203" pitchFamily="34" charset="0"/>
                <a:cs typeface="Futura Medium" panose="020B0602020204020303" pitchFamily="34" charset="-79"/>
              </a:rPr>
              <a:t>操作，</a:t>
            </a:r>
            <a:r>
              <a:rPr lang="en-US" altLang="zh-CN" b="1" dirty="0">
                <a:latin typeface="Gill Sans MT" panose="020B0502020104020203" pitchFamily="34" charset="0"/>
                <a:cs typeface="Futura Medium" panose="020B0602020204020303" pitchFamily="34" charset="-79"/>
              </a:rPr>
              <a:t>Input</a:t>
            </a:r>
            <a:r>
              <a:rPr lang="zh-CN" altLang="en-US" b="1" dirty="0">
                <a:latin typeface="Gill Sans MT" panose="020B0502020104020203" pitchFamily="34" charset="0"/>
                <a:cs typeface="Futura Medium" panose="020B0602020204020303" pitchFamily="34" charset="-79"/>
              </a:rPr>
              <a:t> </a:t>
            </a:r>
            <a:r>
              <a:rPr lang="en-US" altLang="zh-CN" b="1" dirty="0">
                <a:latin typeface="Gill Sans MT" panose="020B0502020104020203" pitchFamily="34" charset="0"/>
                <a:cs typeface="Futura Medium" panose="020B0602020204020303" pitchFamily="34" charset="-79"/>
              </a:rPr>
              <a:t>Data</a:t>
            </a:r>
            <a:r>
              <a:rPr lang="zh-CN" altLang="en-US" b="1" dirty="0">
                <a:latin typeface="Gill Sans MT" panose="020B0502020104020203" pitchFamily="34" charset="0"/>
                <a:cs typeface="Futura Medium" panose="020B0602020204020303" pitchFamily="34" charset="-79"/>
              </a:rPr>
              <a:t> </a:t>
            </a:r>
            <a:r>
              <a:rPr lang="en-US" altLang="zh-CN" b="1" dirty="0">
                <a:latin typeface="Gill Sans MT" panose="020B0502020104020203" pitchFamily="34" charset="0"/>
                <a:cs typeface="Futura Medium" panose="020B0602020204020303" pitchFamily="34" charset="-79"/>
              </a:rPr>
              <a:t>Im2col</a:t>
            </a:r>
            <a:r>
              <a:rPr lang="zh-CN" altLang="en-US" b="1" dirty="0">
                <a:latin typeface="Gill Sans MT" panose="020B0502020104020203" pitchFamily="34" charset="0"/>
                <a:cs typeface="Futura Medium" panose="020B0602020204020303" pitchFamily="34" charset="-79"/>
              </a:rPr>
              <a:t>和</a:t>
            </a:r>
            <a:r>
              <a:rPr lang="en-US" altLang="zh-CN" b="1" dirty="0">
                <a:latin typeface="Gill Sans MT" panose="020B0502020104020203" pitchFamily="34" charset="0"/>
                <a:cs typeface="Futura Medium" panose="020B0602020204020303" pitchFamily="34" charset="-79"/>
              </a:rPr>
              <a:t>GEMM</a:t>
            </a:r>
            <a:r>
              <a:rPr lang="zh-CN" altLang="en-US" b="1" dirty="0">
                <a:latin typeface="Gill Sans MT" panose="020B0502020104020203" pitchFamily="34" charset="0"/>
                <a:cs typeface="Futura Medium" panose="020B0602020204020303" pitchFamily="34" charset="-79"/>
              </a:rPr>
              <a:t>的数据重排会同时进行，以节省运行时间。</a:t>
            </a:r>
          </a:p>
        </p:txBody>
      </p:sp>
    </p:spTree>
    <p:extLst>
      <p:ext uri="{BB962C8B-B14F-4D97-AF65-F5344CB8AC3E}">
        <p14:creationId xmlns:p14="http://schemas.microsoft.com/office/powerpoint/2010/main" val="185702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空间组合优化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9924324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到空间组合优化</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是一种比较朴素的卷积优化算法，在没有精心处理的情况下会带来较大的内存开销。空间组合（</a:t>
            </a:r>
            <a:r>
              <a:rPr lang="en-US" altLang="zh-CN" dirty="0">
                <a:latin typeface="Gill Sans MT" panose="020B0502020104020203" pitchFamily="34" charset="0"/>
                <a:cs typeface="Futura Medium" panose="020B0602020204020303" pitchFamily="34" charset="-79"/>
              </a:rPr>
              <a:t>Spatial pack</a:t>
            </a:r>
            <a:r>
              <a:rPr lang="zh-CN" altLang="en-US" dirty="0">
                <a:latin typeface="Gill Sans MT" panose="020B0502020104020203" pitchFamily="34" charset="0"/>
                <a:cs typeface="Futura Medium" panose="020B0602020204020303" pitchFamily="34" charset="-79"/>
              </a:rPr>
              <a:t>）是一种类似矩阵乘中重组内存的优化算法。</a:t>
            </a:r>
          </a:p>
          <a:p>
            <a:pPr>
              <a:lnSpc>
                <a:spcPct val="150000"/>
              </a:lnSpc>
            </a:pPr>
            <a:r>
              <a:rPr lang="zh-CN" altLang="en-US" b="1" dirty="0">
                <a:latin typeface="Gill Sans MT" panose="020B0502020104020203" pitchFamily="34" charset="0"/>
                <a:cs typeface="Futura Medium" panose="020B0602020204020303" pitchFamily="34" charset="-79"/>
              </a:rPr>
              <a:t>空间组合优化算法：</a:t>
            </a:r>
            <a:r>
              <a:rPr lang="zh-CN" altLang="en-US" dirty="0">
                <a:latin typeface="Gill Sans MT" panose="020B0502020104020203" pitchFamily="34" charset="0"/>
                <a:cs typeface="Futura Medium" panose="020B0602020204020303" pitchFamily="34" charset="-79"/>
              </a:rPr>
              <a:t>是一种基于分治法（</a:t>
            </a:r>
            <a:r>
              <a:rPr lang="en-US" altLang="zh-CN" dirty="0">
                <a:latin typeface="Gill Sans MT" panose="020B0502020104020203" pitchFamily="34" charset="0"/>
                <a:cs typeface="Futura Medium" panose="020B0602020204020303" pitchFamily="34" charset="-79"/>
              </a:rPr>
              <a:t>Divide and Conquer</a:t>
            </a:r>
            <a:r>
              <a:rPr lang="zh-CN" altLang="en-US" dirty="0">
                <a:latin typeface="Gill Sans MT" panose="020B0502020104020203" pitchFamily="34" charset="0"/>
                <a:cs typeface="Futura Medium" panose="020B0602020204020303" pitchFamily="34" charset="-79"/>
              </a:rPr>
              <a:t>）的方法，基于空间特性，将卷积计算划分为若干份，分别处理。</a:t>
            </a:r>
          </a:p>
          <a:p>
            <a:pPr>
              <a:lnSpc>
                <a:spcPct val="150000"/>
              </a:lnSpc>
            </a:pPr>
            <a:br>
              <a:rPr lang="zh-CN" altLang="en-US" dirty="0"/>
            </a:b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372831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到空间组合优化</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如图所示在空间上将输出、输入划分为四份：</a:t>
            </a:r>
            <a:br>
              <a:rPr lang="zh-CN" altLang="en-US" dirty="0"/>
            </a:br>
            <a:endParaRPr lang="zh-CN" altLang="en-US" dirty="0">
              <a:latin typeface="Gill Sans MT" panose="020B0502020104020203" pitchFamily="34" charset="0"/>
              <a:cs typeface="Futura Medium" panose="020B0602020204020303" pitchFamily="34" charset="-79"/>
            </a:endParaRPr>
          </a:p>
        </p:txBody>
      </p:sp>
      <p:pic>
        <p:nvPicPr>
          <p:cNvPr id="2" name="图片 1">
            <a:extLst>
              <a:ext uri="{FF2B5EF4-FFF2-40B4-BE49-F238E27FC236}">
                <a16:creationId xmlns:a16="http://schemas.microsoft.com/office/drawing/2014/main" id="{9948D672-A17A-C64B-88DD-78EB234BA7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4891" y="2194101"/>
            <a:ext cx="9746980" cy="3827187"/>
          </a:xfrm>
          <a:prstGeom prst="rect">
            <a:avLst/>
          </a:prstGeom>
        </p:spPr>
      </p:pic>
    </p:spTree>
    <p:extLst>
      <p:ext uri="{BB962C8B-B14F-4D97-AF65-F5344CB8AC3E}">
        <p14:creationId xmlns:p14="http://schemas.microsoft.com/office/powerpoint/2010/main" val="313210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B335D4-CDA9-E242-9A4A-E860009D0417}"/>
              </a:ext>
            </a:extLst>
          </p:cNvPr>
          <p:cNvSpPr>
            <a:spLocks noGrp="1"/>
          </p:cNvSpPr>
          <p:nvPr>
            <p:ph type="title"/>
          </p:nvPr>
        </p:nvSpPr>
        <p:spPr/>
        <p:txBody>
          <a:bodyPr/>
          <a:lstStyle/>
          <a:p>
            <a:r>
              <a:rPr lang="zh-CN" altLang="en-US" dirty="0"/>
              <a:t>空间组合优化原理</a:t>
            </a:r>
          </a:p>
        </p:txBody>
      </p:sp>
      <p:sp>
        <p:nvSpPr>
          <p:cNvPr id="6" name="内容占位符 5">
            <a:extLst>
              <a:ext uri="{FF2B5EF4-FFF2-40B4-BE49-F238E27FC236}">
                <a16:creationId xmlns:a16="http://schemas.microsoft.com/office/drawing/2014/main" id="{26159263-3247-0243-B0C5-3E52D502D70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划分后，大卷积计算被拆分为若干个小卷积进行计算。划分过程中计算总量不变，但计算小矩阵时访存局部性更好，可以借由</a:t>
            </a:r>
            <a:r>
              <a:rPr lang="zh-CN" altLang="en-US" u="sng" dirty="0">
                <a:latin typeface="Gill Sans MT" panose="020B0502020104020203" pitchFamily="34" charset="0"/>
              </a:rPr>
              <a:t>计算机存储层次结构</a:t>
            </a:r>
            <a:r>
              <a:rPr lang="zh-CN" altLang="en-US" dirty="0">
                <a:latin typeface="Gill Sans MT" panose="020B0502020104020203" pitchFamily="34" charset="0"/>
              </a:rPr>
              <a:t>获得性能提升：</a:t>
            </a:r>
          </a:p>
          <a:p>
            <a:pPr>
              <a:lnSpc>
                <a:spcPct val="150000"/>
              </a:lnSpc>
            </a:pPr>
            <a:endParaRPr lang="zh-CN" altLang="en-US"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0CFF9FAE-BC8B-5B4F-B11B-32B90483B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966" y="2483519"/>
            <a:ext cx="6112809" cy="3694911"/>
          </a:xfrm>
          <a:prstGeom prst="rect">
            <a:avLst/>
          </a:prstGeom>
        </p:spPr>
      </p:pic>
    </p:spTree>
    <p:extLst>
      <p:ext uri="{BB962C8B-B14F-4D97-AF65-F5344CB8AC3E}">
        <p14:creationId xmlns:p14="http://schemas.microsoft.com/office/powerpoint/2010/main" val="57252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B335D4-CDA9-E242-9A4A-E860009D0417}"/>
              </a:ext>
            </a:extLst>
          </p:cNvPr>
          <p:cNvSpPr>
            <a:spLocks noGrp="1"/>
          </p:cNvSpPr>
          <p:nvPr>
            <p:ph type="title"/>
          </p:nvPr>
        </p:nvSpPr>
        <p:spPr/>
        <p:txBody>
          <a:bodyPr/>
          <a:lstStyle/>
          <a:p>
            <a:r>
              <a:rPr lang="zh-CN" altLang="en-US" dirty="0"/>
              <a:t>空间组合优化 注意点</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6159263-3247-0243-B0C5-3E52D502D70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值得注意的是，上文的描述中忽略了 </a:t>
                </a:r>
                <a:r>
                  <a:rPr lang="en-US" altLang="zh-CN" dirty="0">
                    <a:latin typeface="Gill Sans MT" panose="020B0502020104020203" pitchFamily="34" charset="0"/>
                  </a:rPr>
                  <a:t>Padding </a:t>
                </a:r>
                <a:r>
                  <a:rPr lang="zh-CN" altLang="en-US" dirty="0">
                    <a:latin typeface="Gill Sans MT" panose="020B0502020104020203" pitchFamily="34" charset="0"/>
                  </a:rPr>
                  <a:t>的问题。实际将输入张量划分为若干个小张量时，除了将划分的小块中原始数据拷贝外，还需要将相邻的小张量的边界数据拷贝：</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这里的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𝐾𝐻</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和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𝐾𝑊</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遵循 </a:t>
                </a:r>
                <a:r>
                  <a:rPr lang="en-US" altLang="zh-CN" dirty="0">
                    <a:latin typeface="Gill Sans MT" panose="020B0502020104020203" pitchFamily="34" charset="0"/>
                  </a:rPr>
                  <a:t>Padding </a:t>
                </a:r>
                <a:r>
                  <a:rPr lang="zh-CN" altLang="en-US" dirty="0">
                    <a:latin typeface="Gill Sans MT" panose="020B0502020104020203" pitchFamily="34" charset="0"/>
                  </a:rPr>
                  <a:t>规则。规则为 </a:t>
                </a:r>
                <a:r>
                  <a:rPr lang="en-US" altLang="zh-CN" dirty="0">
                    <a:latin typeface="Gill Sans MT" panose="020B0502020104020203" pitchFamily="34" charset="0"/>
                  </a:rPr>
                  <a:t>VALID </a:t>
                </a:r>
                <a:r>
                  <a:rPr lang="zh-CN" altLang="en-US" dirty="0">
                    <a:latin typeface="Gill Sans MT" panose="020B0502020104020203" pitchFamily="34" charset="0"/>
                  </a:rPr>
                  <a:t>时，可以忽略；规则为 </a:t>
                </a:r>
                <a:r>
                  <a:rPr lang="en-US" altLang="zh-CN" dirty="0">
                    <a:latin typeface="Gill Sans MT" panose="020B0502020104020203" pitchFamily="34" charset="0"/>
                  </a:rPr>
                  <a:t>SAME </a:t>
                </a:r>
                <a:r>
                  <a:rPr lang="zh-CN" altLang="en-US" dirty="0">
                    <a:latin typeface="Gill Sans MT" panose="020B0502020104020203" pitchFamily="34" charset="0"/>
                  </a:rPr>
                  <a:t>时，位于 </a:t>
                </a:r>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边界一边 </a:t>
                </a:r>
                <a:r>
                  <a:rPr lang="en-US" altLang="zh-CN" dirty="0">
                    <a:latin typeface="Gill Sans MT" panose="020B0502020104020203" pitchFamily="34" charset="0"/>
                  </a:rPr>
                  <a:t>Padding </a:t>
                </a:r>
                <a:r>
                  <a:rPr lang="zh-CN" altLang="en-US" dirty="0">
                    <a:latin typeface="Gill Sans MT" panose="020B0502020104020203" pitchFamily="34" charset="0"/>
                  </a:rPr>
                  <a:t>补 </a:t>
                </a:r>
                <a:r>
                  <a:rPr lang="en-US" altLang="zh-CN" dirty="0">
                    <a:latin typeface="Gill Sans MT" panose="020B0502020104020203" pitchFamily="34" charset="0"/>
                  </a:rPr>
                  <a:t>0</a:t>
                </a:r>
                <a:r>
                  <a:rPr lang="zh-CN" altLang="en-US" dirty="0">
                    <a:latin typeface="Gill Sans MT" panose="020B0502020104020203" pitchFamily="34" charset="0"/>
                  </a:rPr>
                  <a:t>，不在 </a:t>
                </a:r>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边界 </a:t>
                </a:r>
                <a:r>
                  <a:rPr lang="en-US" altLang="zh-CN" dirty="0">
                    <a:latin typeface="Gill Sans MT" panose="020B0502020104020203" pitchFamily="34" charset="0"/>
                  </a:rPr>
                  <a:t>Padding </a:t>
                </a:r>
                <a:r>
                  <a:rPr lang="zh-CN" altLang="en-US" dirty="0">
                    <a:latin typeface="Gill Sans MT" panose="020B0502020104020203" pitchFamily="34" charset="0"/>
                  </a:rPr>
                  <a:t>使用邻居张量值。</a:t>
                </a:r>
                <a:br>
                  <a:rPr lang="zh-CN" altLang="en-US" dirty="0">
                    <a:latin typeface="Gill Sans MT" panose="020B0502020104020203" pitchFamily="34" charset="0"/>
                  </a:rPr>
                </a:b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26159263-3247-0243-B0C5-3E52D502D70B}"/>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p:pic>
        <p:nvPicPr>
          <p:cNvPr id="1028" name="Picture 4" descr="equation.pdf">
            <a:extLst>
              <a:ext uri="{FF2B5EF4-FFF2-40B4-BE49-F238E27FC236}">
                <a16:creationId xmlns:a16="http://schemas.microsoft.com/office/drawing/2014/main" id="{79BF062A-75F0-734C-80DF-3900AB3777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04971" y="2724369"/>
            <a:ext cx="6400800"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4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AB6EB2-F9A0-DB47-B684-DB81C26B03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5813" y="1772816"/>
            <a:ext cx="10058821" cy="4086808"/>
          </a:xfrm>
          <a:prstGeom prst="rect">
            <a:avLst/>
          </a:prstGeom>
        </p:spPr>
      </p:pic>
      <p:sp>
        <p:nvSpPr>
          <p:cNvPr id="6" name="标题 4">
            <a:extLst>
              <a:ext uri="{FF2B5EF4-FFF2-40B4-BE49-F238E27FC236}">
                <a16:creationId xmlns:a16="http://schemas.microsoft.com/office/drawing/2014/main" id="{13D68F53-9600-E247-875A-E0F338F5BF53}"/>
              </a:ext>
            </a:extLst>
          </p:cNvPr>
          <p:cNvSpPr>
            <a:spLocks noGrp="1"/>
          </p:cNvSpPr>
          <p:nvPr>
            <p:ph type="title"/>
          </p:nvPr>
        </p:nvSpPr>
        <p:spPr>
          <a:xfrm>
            <a:off x="623635" y="679570"/>
            <a:ext cx="10963473" cy="589190"/>
          </a:xfrm>
        </p:spPr>
        <p:txBody>
          <a:bodyPr/>
          <a:lstStyle/>
          <a:p>
            <a:r>
              <a:rPr lang="zh-CN" altLang="en-US" dirty="0"/>
              <a:t>空间组合优化 注意点</a:t>
            </a:r>
          </a:p>
        </p:txBody>
      </p:sp>
    </p:spTree>
    <p:extLst>
      <p:ext uri="{BB962C8B-B14F-4D97-AF65-F5344CB8AC3E}">
        <p14:creationId xmlns:p14="http://schemas.microsoft.com/office/powerpoint/2010/main" val="73714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830933-A8C8-244D-9309-A62085736BAF}"/>
              </a:ext>
            </a:extLst>
          </p:cNvPr>
          <p:cNvSpPr>
            <a:spLocks noGrp="1"/>
          </p:cNvSpPr>
          <p:nvPr>
            <p:ph type="title"/>
          </p:nvPr>
        </p:nvSpPr>
        <p:spPr/>
        <p:txBody>
          <a:bodyPr/>
          <a:lstStyle/>
          <a:p>
            <a:r>
              <a:rPr lang="zh-CN" altLang="en-US" dirty="0"/>
              <a:t>空间组合优化 问题</a:t>
            </a:r>
          </a:p>
        </p:txBody>
      </p:sp>
      <p:sp>
        <p:nvSpPr>
          <p:cNvPr id="6" name="内容占位符 5">
            <a:extLst>
              <a:ext uri="{FF2B5EF4-FFF2-40B4-BE49-F238E27FC236}">
                <a16:creationId xmlns:a16="http://schemas.microsoft.com/office/drawing/2014/main" id="{59D47607-3A30-3B40-A84D-8E85FAEB253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实际应用中可以拆为很多份。例如可以拆成小张量边长为 </a:t>
            </a:r>
            <a:r>
              <a:rPr lang="en-US" altLang="zh-CN" dirty="0">
                <a:latin typeface="Gill Sans MT" panose="020B0502020104020203" pitchFamily="34" charset="0"/>
              </a:rPr>
              <a:t>4 </a:t>
            </a:r>
            <a:r>
              <a:rPr lang="zh-CN" altLang="en-US" dirty="0">
                <a:latin typeface="Gill Sans MT" panose="020B0502020104020203" pitchFamily="34" charset="0"/>
              </a:rPr>
              <a:t>或者 </a:t>
            </a:r>
            <a:r>
              <a:rPr lang="en-US" altLang="zh-CN" dirty="0">
                <a:latin typeface="Gill Sans MT" panose="020B0502020104020203" pitchFamily="34" charset="0"/>
              </a:rPr>
              <a:t>8 </a:t>
            </a:r>
            <a:r>
              <a:rPr lang="zh-CN" altLang="en-US" dirty="0">
                <a:latin typeface="Gill Sans MT" panose="020B0502020104020203" pitchFamily="34" charset="0"/>
              </a:rPr>
              <a:t>，从而方便编译器向量化计算操作。随着拆分出的张量越小，</a:t>
            </a:r>
            <a:r>
              <a:rPr lang="en-US" altLang="zh-CN" dirty="0">
                <a:latin typeface="Gill Sans MT" panose="020B0502020104020203" pitchFamily="34" charset="0"/>
              </a:rPr>
              <a:t>Padding</a:t>
            </a:r>
            <a:r>
              <a:rPr lang="zh-CN" altLang="en-US" dirty="0">
                <a:latin typeface="Gill Sans MT" panose="020B0502020104020203" pitchFamily="34" charset="0"/>
              </a:rPr>
              <a:t> 引起的额外内存消耗越大，其局部性也越高，负面作用是消耗的额外内存也越多。</a:t>
            </a:r>
          </a:p>
        </p:txBody>
      </p:sp>
    </p:spTree>
    <p:extLst>
      <p:ext uri="{BB962C8B-B14F-4D97-AF65-F5344CB8AC3E}">
        <p14:creationId xmlns:p14="http://schemas.microsoft.com/office/powerpoint/2010/main" val="63009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674A22-834F-EC44-92BC-1FA673524EBE}"/>
              </a:ext>
            </a:extLst>
          </p:cNvPr>
          <p:cNvSpPr>
            <a:spLocks noGrp="1"/>
          </p:cNvSpPr>
          <p:nvPr>
            <p:ph type="title"/>
          </p:nvPr>
        </p:nvSpPr>
        <p:spPr/>
        <p:txBody>
          <a:bodyPr/>
          <a:lstStyle/>
          <a:p>
            <a:r>
              <a:rPr lang="zh-CN" altLang="en-US" dirty="0"/>
              <a:t>空间组合优化 问题</a:t>
            </a:r>
          </a:p>
        </p:txBody>
      </p:sp>
      <p:sp>
        <p:nvSpPr>
          <p:cNvPr id="6" name="内容占位符 5">
            <a:extLst>
              <a:ext uri="{FF2B5EF4-FFF2-40B4-BE49-F238E27FC236}">
                <a16:creationId xmlns:a16="http://schemas.microsoft.com/office/drawing/2014/main" id="{ED354F62-2334-2549-B601-AEB39016D53F}"/>
              </a:ext>
            </a:extLst>
          </p:cNvPr>
          <p:cNvSpPr>
            <a:spLocks noGrp="1"/>
          </p:cNvSpPr>
          <p:nvPr>
            <p:ph sz="half" idx="1"/>
          </p:nvPr>
        </p:nvSpPr>
        <p:spPr/>
        <p:txBody>
          <a:bodyPr/>
          <a:lstStyle/>
          <a:p>
            <a:pPr>
              <a:lnSpc>
                <a:spcPct val="150000"/>
              </a:lnSpc>
            </a:pPr>
            <a:r>
              <a:rPr lang="zh-CN" altLang="en-US" dirty="0"/>
              <a:t>对于不同规模的卷积，寻找合适的划分方法不是一件容易的事情。正如计算机领域的许多问题一样，该问题也是可以自动化的，例如通过使用 </a:t>
            </a:r>
            <a:r>
              <a:rPr lang="en-US" altLang="zh-CN" dirty="0"/>
              <a:t>AI</a:t>
            </a:r>
            <a:r>
              <a:rPr lang="zh-CN" altLang="en-US" dirty="0"/>
              <a:t>编译器</a:t>
            </a:r>
            <a:r>
              <a:rPr lang="en-US" altLang="zh-CN" dirty="0"/>
              <a:t> </a:t>
            </a:r>
            <a:r>
              <a:rPr lang="zh-CN" altLang="en-US" dirty="0"/>
              <a:t>可以在这种情况下寻找较优的划分方法。</a:t>
            </a:r>
          </a:p>
        </p:txBody>
      </p:sp>
    </p:spTree>
    <p:extLst>
      <p:ext uri="{BB962C8B-B14F-4D97-AF65-F5344CB8AC3E}">
        <p14:creationId xmlns:p14="http://schemas.microsoft.com/office/powerpoint/2010/main" val="258741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504" y="1241876"/>
            <a:ext cx="5961801" cy="5053686"/>
          </a:xfrm>
          <a:prstGeom prst="rect">
            <a:avLst/>
          </a:prstGeom>
        </p:spPr>
      </p:pic>
      <p:pic>
        <p:nvPicPr>
          <p:cNvPr id="5" name="图片 4">
            <a:extLst>
              <a:ext uri="{FF2B5EF4-FFF2-40B4-BE49-F238E27FC236}">
                <a16:creationId xmlns:a16="http://schemas.microsoft.com/office/drawing/2014/main" id="{86B6BEA0-9150-0247-97FD-88DE953104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389" y="1720578"/>
            <a:ext cx="5069870" cy="4096282"/>
          </a:xfrm>
          <a:prstGeom prst="rect">
            <a:avLst/>
          </a:prstGeom>
        </p:spPr>
      </p:pic>
      <p:sp>
        <p:nvSpPr>
          <p:cNvPr id="6" name="圆角矩形 5">
            <a:extLst>
              <a:ext uri="{FF2B5EF4-FFF2-40B4-BE49-F238E27FC236}">
                <a16:creationId xmlns:a16="http://schemas.microsoft.com/office/drawing/2014/main" id="{004D3D4A-DE23-7B44-85BC-00018351C8C5}"/>
              </a:ext>
            </a:extLst>
          </p:cNvPr>
          <p:cNvSpPr/>
          <p:nvPr/>
        </p:nvSpPr>
        <p:spPr bwMode="auto">
          <a:xfrm>
            <a:off x="769790" y="4869160"/>
            <a:ext cx="1008112" cy="432048"/>
          </a:xfrm>
          <a:prstGeom prst="round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圆角矩形 9">
            <a:extLst>
              <a:ext uri="{FF2B5EF4-FFF2-40B4-BE49-F238E27FC236}">
                <a16:creationId xmlns:a16="http://schemas.microsoft.com/office/drawing/2014/main" id="{0D1A5AEA-6EF1-F048-A300-F9C7DBFDC5EC}"/>
              </a:ext>
            </a:extLst>
          </p:cNvPr>
          <p:cNvSpPr/>
          <p:nvPr/>
        </p:nvSpPr>
        <p:spPr bwMode="auto">
          <a:xfrm>
            <a:off x="1922618" y="5184076"/>
            <a:ext cx="935403" cy="432048"/>
          </a:xfrm>
          <a:prstGeom prst="round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4133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496855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lvl="1" indent="0">
              <a:spcAft>
                <a:spcPts val="0"/>
              </a:spcAft>
              <a:buNone/>
            </a:pPr>
            <a:r>
              <a:rPr lang="en-US" altLang="zh-CN" sz="2400" b="1" dirty="0">
                <a:solidFill>
                  <a:srgbClr val="374154"/>
                </a:solidFill>
                <a:latin typeface="Gill Sans MT" panose="020B0502020104020203" pitchFamily="34" charset="0"/>
              </a:rPr>
              <a:t>Conv</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Convolution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卷积的概念</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Spatial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空间组合优化</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Indirect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Algorithm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QNNPACK</a:t>
            </a:r>
            <a:r>
              <a:rPr lang="zh-CN" altLang="en-US" sz="2000" dirty="0">
                <a:solidFill>
                  <a:srgbClr val="374154"/>
                </a:solidFill>
                <a:latin typeface="Gill Sans MT" panose="020B0502020104020203" pitchFamily="34" charset="0"/>
              </a:rPr>
              <a:t> 间接卷积优化</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3794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Img2col</a:t>
            </a:r>
            <a:r>
              <a:rPr lang="zh-CN" altLang="en-US" sz="9600" dirty="0">
                <a:solidFill>
                  <a:srgbClr val="C00000"/>
                </a:solidFill>
                <a:latin typeface="Futura Medium" panose="020B0602020204020303" pitchFamily="34" charset="-79"/>
                <a:cs typeface="Futura Medium" panose="020B0602020204020303" pitchFamily="34" charset="-79"/>
              </a:rPr>
              <a:t>算法</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Img2col</a:t>
            </a:r>
            <a:r>
              <a:rPr lang="zh-CN" altLang="en-US" dirty="0"/>
              <a:t> 介绍</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a:xfrm>
            <a:off x="623635" y="1340768"/>
            <a:ext cx="10963473" cy="4608512"/>
          </a:xfrm>
        </p:spPr>
        <p:txBody>
          <a:bodyPr/>
          <a:lstStyle/>
          <a:p>
            <a:pPr>
              <a:lnSpc>
                <a:spcPct val="150000"/>
              </a:lnSpc>
            </a:pPr>
            <a:r>
              <a:rPr lang="zh-CN" altLang="en-US" dirty="0">
                <a:latin typeface="Gill Sans MT" panose="020B0502020104020203" pitchFamily="34" charset="0"/>
              </a:rPr>
              <a:t>作为早期的深度学习框架，</a:t>
            </a:r>
            <a:r>
              <a:rPr lang="en-US" altLang="zh-CN" dirty="0">
                <a:latin typeface="Gill Sans MT" panose="020B0502020104020203" pitchFamily="34" charset="0"/>
                <a:hlinkClick r:id="rId2" tooltip="Caffe">
                  <a:extLst>
                    <a:ext uri="{A12FA001-AC4F-418D-AE19-62706E023703}">
                      <ahyp:hlinkClr xmlns:ahyp="http://schemas.microsoft.com/office/drawing/2018/hyperlinkcolor" val="tx"/>
                    </a:ext>
                  </a:extLst>
                </a:hlinkClick>
              </a:rPr>
              <a:t>Caffe</a:t>
            </a:r>
            <a:r>
              <a:rPr lang="en-US" altLang="zh-CN" dirty="0">
                <a:latin typeface="Gill Sans MT" panose="020B0502020104020203" pitchFamily="34" charset="0"/>
              </a:rPr>
              <a:t> </a:t>
            </a:r>
            <a:r>
              <a:rPr lang="zh-CN" altLang="en-US" dirty="0">
                <a:latin typeface="Gill Sans MT" panose="020B0502020104020203" pitchFamily="34" charset="0"/>
              </a:rPr>
              <a:t>中卷积的实现采用的是基于 </a:t>
            </a:r>
            <a:r>
              <a:rPr lang="en-US" altLang="zh-CN" dirty="0">
                <a:latin typeface="Gill Sans MT" panose="020B0502020104020203" pitchFamily="34" charset="0"/>
              </a:rPr>
              <a:t>im2col </a:t>
            </a:r>
            <a:r>
              <a:rPr lang="zh-CN" altLang="en-US" dirty="0">
                <a:latin typeface="Gill Sans MT" panose="020B0502020104020203" pitchFamily="34" charset="0"/>
              </a:rPr>
              <a:t>的方法，至今仍是卷积重要的优化方法之一。</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Im2col </a:t>
            </a:r>
            <a:r>
              <a:rPr lang="zh-CN" altLang="en-US" dirty="0">
                <a:latin typeface="Gill Sans MT" panose="020B0502020104020203" pitchFamily="34" charset="0"/>
              </a:rPr>
              <a:t>是计算机视觉领域中将图片转换成矩阵的矩阵列（</a:t>
            </a:r>
            <a:r>
              <a:rPr lang="en-US" altLang="zh-CN" dirty="0">
                <a:latin typeface="Gill Sans MT" panose="020B0502020104020203" pitchFamily="34" charset="0"/>
              </a:rPr>
              <a:t>column</a:t>
            </a:r>
            <a:r>
              <a:rPr lang="zh-CN" altLang="en-US" dirty="0">
                <a:latin typeface="Gill Sans MT" panose="020B0502020104020203" pitchFamily="34" charset="0"/>
              </a:rPr>
              <a:t>）的计算过程。由于二维卷积的计算比较复杂不易优化，因此在 </a:t>
            </a:r>
            <a:r>
              <a:rPr lang="en-US" altLang="zh-CN" dirty="0">
                <a:latin typeface="Gill Sans MT" panose="020B0502020104020203" pitchFamily="34" charset="0"/>
              </a:rPr>
              <a:t>AI</a:t>
            </a:r>
            <a:r>
              <a:rPr lang="zh-CN" altLang="en-US" dirty="0">
                <a:latin typeface="Gill Sans MT" panose="020B0502020104020203" pitchFamily="34" charset="0"/>
              </a:rPr>
              <a:t> 框架早期，</a:t>
            </a:r>
            <a:r>
              <a:rPr lang="en-US" altLang="zh-CN" dirty="0">
                <a:latin typeface="Gill Sans MT" panose="020B0502020104020203" pitchFamily="34" charset="0"/>
                <a:hlinkClick r:id="rId3">
                  <a:extLst>
                    <a:ext uri="{A12FA001-AC4F-418D-AE19-62706E023703}">
                      <ahyp:hlinkClr xmlns:ahyp="http://schemas.microsoft.com/office/drawing/2018/hyperlinkcolor" val="tx"/>
                    </a:ext>
                  </a:extLst>
                </a:hlinkClick>
              </a:rPr>
              <a:t>Caffe </a:t>
            </a:r>
            <a:r>
              <a:rPr lang="zh-CN" altLang="en-US" dirty="0">
                <a:latin typeface="Gill Sans MT" panose="020B0502020104020203" pitchFamily="34" charset="0"/>
                <a:hlinkClick r:id="rId3">
                  <a:extLst>
                    <a:ext uri="{A12FA001-AC4F-418D-AE19-62706E023703}">
                      <ahyp:hlinkClr xmlns:ahyp="http://schemas.microsoft.com/office/drawing/2018/hyperlinkcolor" val="tx"/>
                    </a:ext>
                  </a:extLst>
                </a:hlinkClick>
              </a:rPr>
              <a:t>使用 </a:t>
            </a:r>
            <a:r>
              <a:rPr lang="en-US" altLang="zh-CN" dirty="0">
                <a:latin typeface="Gill Sans MT" panose="020B0502020104020203" pitchFamily="34" charset="0"/>
                <a:hlinkClick r:id="rId3">
                  <a:extLst>
                    <a:ext uri="{A12FA001-AC4F-418D-AE19-62706E023703}">
                      <ahyp:hlinkClr xmlns:ahyp="http://schemas.microsoft.com/office/drawing/2018/hyperlinkcolor" val="tx"/>
                    </a:ext>
                  </a:extLst>
                </a:hlinkClick>
              </a:rPr>
              <a:t>Im2col </a:t>
            </a:r>
            <a:r>
              <a:rPr lang="zh-CN" altLang="en-US" dirty="0">
                <a:latin typeface="Gill Sans MT" panose="020B0502020104020203" pitchFamily="34" charset="0"/>
                <a:hlinkClick r:id="rId3">
                  <a:extLst>
                    <a:ext uri="{A12FA001-AC4F-418D-AE19-62706E023703}">
                      <ahyp:hlinkClr xmlns:ahyp="http://schemas.microsoft.com/office/drawing/2018/hyperlinkcolor" val="tx"/>
                    </a:ext>
                  </a:extLst>
                </a:hlinkClick>
              </a:rPr>
              <a:t>方法将三维张量转换为二维矩阵</a:t>
            </a:r>
            <a:r>
              <a:rPr lang="zh-CN" altLang="en-US" dirty="0">
                <a:latin typeface="Gill Sans MT" panose="020B0502020104020203" pitchFamily="34" charset="0"/>
              </a:rPr>
              <a:t>，从而充分利用已经优化好的 </a:t>
            </a:r>
            <a:r>
              <a:rPr lang="en-US" altLang="zh-CN" dirty="0">
                <a:latin typeface="Gill Sans MT" panose="020B0502020104020203" pitchFamily="34" charset="0"/>
              </a:rPr>
              <a:t>GEMM </a:t>
            </a:r>
            <a:r>
              <a:rPr lang="zh-CN" altLang="en-US" dirty="0">
                <a:latin typeface="Gill Sans MT" panose="020B0502020104020203" pitchFamily="34" charset="0"/>
              </a:rPr>
              <a:t>库来为各个平台加速卷积计算。最后，再将矩阵乘得到的二维矩阵结果使用 </a:t>
            </a:r>
            <a:r>
              <a:rPr lang="en-US" altLang="zh-CN" dirty="0">
                <a:latin typeface="Gill Sans MT" panose="020B0502020104020203" pitchFamily="34" charset="0"/>
              </a:rPr>
              <a:t>Col2Im </a:t>
            </a:r>
            <a:r>
              <a:rPr lang="zh-CN" altLang="en-US" dirty="0">
                <a:latin typeface="Gill Sans MT" panose="020B0502020104020203" pitchFamily="34" charset="0"/>
              </a:rPr>
              <a:t>将转换为三维矩阵输出。</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E9B957AC-ACCC-8947-82A9-552C3C4BFE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566" y="4437112"/>
            <a:ext cx="9457630" cy="1671744"/>
          </a:xfrm>
          <a:prstGeom prst="rect">
            <a:avLst/>
          </a:prstGeom>
        </p:spPr>
      </p:pic>
    </p:spTree>
    <p:extLst>
      <p:ext uri="{BB962C8B-B14F-4D97-AF65-F5344CB8AC3E}">
        <p14:creationId xmlns:p14="http://schemas.microsoft.com/office/powerpoint/2010/main" val="303523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Img2col</a:t>
            </a:r>
            <a:r>
              <a:rPr lang="zh-CN" altLang="en-US" dirty="0"/>
              <a:t> 算法过程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Im2col+Matmul </a:t>
            </a:r>
            <a:r>
              <a:rPr lang="zh-CN" altLang="en-US" b="1" dirty="0">
                <a:latin typeface="Gill Sans MT" panose="020B0502020104020203" pitchFamily="34" charset="0"/>
              </a:rPr>
              <a:t>方法主要包括两个步骤：</a:t>
            </a:r>
          </a:p>
          <a:p>
            <a:pPr marL="457200" indent="-457200">
              <a:lnSpc>
                <a:spcPct val="150000"/>
              </a:lnSpc>
              <a:buFont typeface="+mj-lt"/>
              <a:buAutoNum type="arabicPeriod"/>
            </a:pPr>
            <a:r>
              <a:rPr lang="zh-CN" altLang="en-US" dirty="0">
                <a:latin typeface="Gill Sans MT" panose="020B0502020104020203" pitchFamily="34" charset="0"/>
              </a:rPr>
              <a:t>使用 </a:t>
            </a:r>
            <a:r>
              <a:rPr lang="en-US" altLang="zh-CN" dirty="0">
                <a:latin typeface="Gill Sans MT" panose="020B0502020104020203" pitchFamily="34" charset="0"/>
              </a:rPr>
              <a:t>Im2col </a:t>
            </a:r>
            <a:r>
              <a:rPr lang="zh-CN" altLang="en-US" dirty="0">
                <a:latin typeface="Gill Sans MT" panose="020B0502020104020203" pitchFamily="34" charset="0"/>
              </a:rPr>
              <a:t>将输入矩阵展开一个大矩阵，矩阵每一列表示卷积核需要的一个输入数据。</a:t>
            </a:r>
          </a:p>
          <a:p>
            <a:pPr marL="457200" indent="-457200">
              <a:lnSpc>
                <a:spcPct val="150000"/>
              </a:lnSpc>
              <a:buFont typeface="+mj-lt"/>
              <a:buAutoNum type="arabicPeriod"/>
            </a:pPr>
            <a:r>
              <a:rPr lang="zh-CN" altLang="en-US" dirty="0">
                <a:latin typeface="Gill Sans MT" panose="020B0502020104020203" pitchFamily="34" charset="0"/>
              </a:rPr>
              <a:t>使用上面转换的矩阵进行 </a:t>
            </a:r>
            <a:r>
              <a:rPr lang="en-US" altLang="zh-CN" dirty="0">
                <a:latin typeface="Gill Sans MT" panose="020B0502020104020203" pitchFamily="34" charset="0"/>
              </a:rPr>
              <a:t>Matmul </a:t>
            </a:r>
            <a:r>
              <a:rPr lang="zh-CN" altLang="en-US" dirty="0">
                <a:latin typeface="Gill Sans MT" panose="020B0502020104020203" pitchFamily="34" charset="0"/>
              </a:rPr>
              <a:t>运算，得到的数据就是最终卷积计算的结果。</a:t>
            </a:r>
          </a:p>
        </p:txBody>
      </p:sp>
    </p:spTree>
    <p:extLst>
      <p:ext uri="{BB962C8B-B14F-4D97-AF65-F5344CB8AC3E}">
        <p14:creationId xmlns:p14="http://schemas.microsoft.com/office/powerpoint/2010/main" val="155312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78565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114843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32555</TotalTime>
  <Words>1417</Words>
  <Application>Microsoft Macintosh PowerPoint</Application>
  <PresentationFormat>自定义</PresentationFormat>
  <Paragraphs>81</Paragraphs>
  <Slides>25</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25</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PowerPoint 演示文稿</vt:lpstr>
      <vt:lpstr>Img2col 介绍</vt:lpstr>
      <vt:lpstr>Img2col 算法过程</vt:lpstr>
      <vt:lpstr>卷积通用过程</vt:lpstr>
      <vt:lpstr>卷积通用过程</vt:lpstr>
      <vt:lpstr>Img2col 算法过程</vt:lpstr>
      <vt:lpstr>Img2col 算法过程</vt:lpstr>
      <vt:lpstr>Img2col 算法过程</vt:lpstr>
      <vt:lpstr>Img2col 算法过程</vt:lpstr>
      <vt:lpstr>Img2col 算法流程</vt:lpstr>
      <vt:lpstr>Img2col 总结</vt:lpstr>
      <vt:lpstr>PowerPoint 演示文稿</vt:lpstr>
      <vt:lpstr>Img2col 到空间组合优化</vt:lpstr>
      <vt:lpstr>Img2col 到空间组合优化</vt:lpstr>
      <vt:lpstr>空间组合优化原理</vt:lpstr>
      <vt:lpstr>空间组合优化 注意点</vt:lpstr>
      <vt:lpstr>空间组合优化 注意点</vt:lpstr>
      <vt:lpstr>空间组合优化 问题</vt:lpstr>
      <vt:lpstr>空间组合优化 问题</vt:lpstr>
      <vt:lpstr>推理引擎架构</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5526</cp:revision>
  <dcterms:created xsi:type="dcterms:W3CDTF">2015-01-14T10:38:57Z</dcterms:created>
  <dcterms:modified xsi:type="dcterms:W3CDTF">2023-03-02T02:39:31Z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